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89" r:id="rId4"/>
    <p:sldId id="259" r:id="rId5"/>
    <p:sldId id="266" r:id="rId6"/>
    <p:sldId id="267" r:id="rId7"/>
    <p:sldId id="260" r:id="rId8"/>
    <p:sldId id="291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2" r:id="rId21"/>
    <p:sldId id="283" r:id="rId22"/>
    <p:sldId id="284" r:id="rId23"/>
    <p:sldId id="285" r:id="rId24"/>
    <p:sldId id="281" r:id="rId25"/>
    <p:sldId id="280" r:id="rId26"/>
    <p:sldId id="263" r:id="rId27"/>
    <p:sldId id="286" r:id="rId28"/>
    <p:sldId id="287" r:id="rId29"/>
    <p:sldId id="264" r:id="rId30"/>
    <p:sldId id="265" r:id="rId31"/>
    <p:sldId id="262" r:id="rId32"/>
    <p:sldId id="293" r:id="rId33"/>
  </p:sldIdLst>
  <p:sldSz cx="9144000" cy="6858000" type="screen4x3"/>
  <p:notesSz cx="6877050" cy="96567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7E382-0460-4284-96C1-3BA68EF1E97E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72575"/>
            <a:ext cx="2979738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5725" y="9172575"/>
            <a:ext cx="2979738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74648-7C5B-4EBE-9F96-3C6F607E17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58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C2E14B67-9F0A-4277-A913-5EEA290C8172}" type="datetimeFigureOut">
              <a:rPr lang="pt-BR" smtClean="0"/>
              <a:t>08/03/2017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73AA23E4-B75B-4418-B8CB-6B4E9ED0B00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724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A23E4-B75B-4418-B8CB-6B4E9ED0B003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901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A23E4-B75B-4418-B8CB-6B4E9ED0B003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901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A23E4-B75B-4418-B8CB-6B4E9ED0B003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9017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A23E4-B75B-4418-B8CB-6B4E9ED0B003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901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5687092-DBDA-4362-8D57-50F94FA6F5D7}" type="datetimeFigureOut">
              <a:rPr lang="pt-BR" smtClean="0"/>
              <a:t>08/03/2017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3897D9-0596-45CF-B9EF-A0872E2A4F41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7092-DBDA-4362-8D57-50F94FA6F5D7}" type="datetimeFigureOut">
              <a:rPr lang="pt-BR" smtClean="0"/>
              <a:t>08/03/2017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97D9-0596-45CF-B9EF-A0872E2A4F4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5687092-DBDA-4362-8D57-50F94FA6F5D7}" type="datetimeFigureOut">
              <a:rPr lang="pt-BR" smtClean="0"/>
              <a:t>08/03/2017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83897D9-0596-45CF-B9EF-A0872E2A4F41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7092-DBDA-4362-8D57-50F94FA6F5D7}" type="datetimeFigureOut">
              <a:rPr lang="pt-BR" smtClean="0"/>
              <a:t>08/03/2017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3897D9-0596-45CF-B9EF-A0872E2A4F4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7092-DBDA-4362-8D57-50F94FA6F5D7}" type="datetimeFigureOut">
              <a:rPr lang="pt-BR" smtClean="0"/>
              <a:t>08/03/2017</a:t>
            </a:fld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83897D9-0596-45CF-B9EF-A0872E2A4F4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5687092-DBDA-4362-8D57-50F94FA6F5D7}" type="datetimeFigureOut">
              <a:rPr lang="pt-BR" smtClean="0"/>
              <a:t>08/03/2017</a:t>
            </a:fld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83897D9-0596-45CF-B9EF-A0872E2A4F4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5687092-DBDA-4362-8D57-50F94FA6F5D7}" type="datetimeFigureOut">
              <a:rPr lang="pt-BR" smtClean="0"/>
              <a:t>08/03/2017</a:t>
            </a:fld>
            <a:endParaRPr lang="pt-BR" dirty="0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83897D9-0596-45CF-B9EF-A0872E2A4F4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7092-DBDA-4362-8D57-50F94FA6F5D7}" type="datetimeFigureOut">
              <a:rPr lang="pt-BR" smtClean="0"/>
              <a:t>08/03/2017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3897D9-0596-45CF-B9EF-A0872E2A4F4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7092-DBDA-4362-8D57-50F94FA6F5D7}" type="datetimeFigureOut">
              <a:rPr lang="pt-BR" smtClean="0"/>
              <a:t>08/03/2017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3897D9-0596-45CF-B9EF-A0872E2A4F4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7092-DBDA-4362-8D57-50F94FA6F5D7}" type="datetimeFigureOut">
              <a:rPr lang="pt-BR" smtClean="0"/>
              <a:t>08/03/2017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3897D9-0596-45CF-B9EF-A0872E2A4F4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5687092-DBDA-4362-8D57-50F94FA6F5D7}" type="datetimeFigureOut">
              <a:rPr lang="pt-BR" smtClean="0"/>
              <a:t>08/03/2017</a:t>
            </a:fld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83897D9-0596-45CF-B9EF-A0872E2A4F4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687092-DBDA-4362-8D57-50F94FA6F5D7}" type="datetimeFigureOut">
              <a:rPr lang="pt-BR" smtClean="0"/>
              <a:t>08/03/2017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83897D9-0596-45CF-B9EF-A0872E2A4F41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Riscos</a:t>
            </a:r>
            <a:r>
              <a:rPr lang="pt-BR" b="1" baseline="0" dirty="0" smtClean="0"/>
              <a:t> Psicossociais Relacionados ao Trabalho no Itamaraty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3688" y="3284984"/>
            <a:ext cx="6705600" cy="2347664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pt-BR" dirty="0" smtClean="0"/>
              <a:t>Ana Magnólia Mendes</a:t>
            </a:r>
          </a:p>
          <a:p>
            <a:pPr algn="r"/>
            <a:r>
              <a:rPr lang="pt-BR" dirty="0" smtClean="0"/>
              <a:t>Profa. Universidade de Brasília</a:t>
            </a:r>
          </a:p>
          <a:p>
            <a:pPr algn="r"/>
            <a:r>
              <a:rPr lang="pt-BR" dirty="0" smtClean="0"/>
              <a:t>Coordenadora Acadêmica do GEPSAT</a:t>
            </a:r>
          </a:p>
          <a:p>
            <a:pPr algn="r"/>
            <a:endParaRPr lang="pt-BR" dirty="0" smtClean="0"/>
          </a:p>
          <a:p>
            <a:pPr algn="r"/>
            <a:r>
              <a:rPr lang="pt-BR" dirty="0" smtClean="0"/>
              <a:t>Fernanda Sousa Duarte</a:t>
            </a:r>
          </a:p>
          <a:p>
            <a:pPr algn="r"/>
            <a:r>
              <a:rPr lang="pt-BR" dirty="0" smtClean="0"/>
              <a:t>Pesquisadora do Laboratório de Psicodinâmica e Clínica do Trabalho- UnB e do GEPSAT </a:t>
            </a:r>
            <a:endParaRPr lang="pt-BR" dirty="0"/>
          </a:p>
        </p:txBody>
      </p:sp>
      <p:pic>
        <p:nvPicPr>
          <p:cNvPr id="19458" name="Imagem 4" descr="Descrição: https://lh6.googleusercontent.com/nQreYqo52AmpOsp5RL8-z6KBI-IjFt5vnSfJ-qYjRTuCEXuL2JUmzZBtnBM-MQtbSMLGRfpdp-F58jJs7c-jJkUGuOxqpOhyi3HdjOQLvePsHZzLYV1P4AoTSygP3PyjtBVliqg5B9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060380"/>
            <a:ext cx="115093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770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PROART: Divisão Social do Trabalho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Grupo de Maior Risco</a:t>
            </a:r>
          </a:p>
          <a:p>
            <a:endParaRPr lang="pt-BR" dirty="0"/>
          </a:p>
          <a:p>
            <a:pPr lvl="1"/>
            <a:r>
              <a:rPr lang="pt-BR" sz="2800" b="1" i="1" dirty="0" smtClean="0"/>
              <a:t>Não Participação </a:t>
            </a:r>
            <a:r>
              <a:rPr lang="pt-BR" sz="2800" b="1" i="1" dirty="0"/>
              <a:t>nas decisões</a:t>
            </a:r>
          </a:p>
          <a:p>
            <a:pPr lvl="1"/>
            <a:r>
              <a:rPr lang="pt-BR" sz="2800" b="1" i="1" dirty="0" smtClean="0"/>
              <a:t>Injustiça </a:t>
            </a:r>
            <a:r>
              <a:rPr lang="pt-BR" sz="2800" b="1" i="1" dirty="0"/>
              <a:t>na distribuição das tarefas </a:t>
            </a:r>
          </a:p>
          <a:p>
            <a:pPr lvl="1"/>
            <a:r>
              <a:rPr lang="pt-BR" sz="2800" b="1" i="1" dirty="0" smtClean="0"/>
              <a:t>Falta de clareza </a:t>
            </a:r>
            <a:r>
              <a:rPr lang="pt-BR" sz="2800" b="1" i="1" dirty="0"/>
              <a:t>na definição de tarefas</a:t>
            </a:r>
          </a:p>
          <a:p>
            <a:endParaRPr lang="pt-BR" sz="24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24"/>
          <a:stretch>
            <a:fillRect/>
          </a:stretch>
        </p:blipFill>
        <p:spPr bwMode="auto">
          <a:xfrm>
            <a:off x="4932040" y="1635660"/>
            <a:ext cx="3756149" cy="373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986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PROART: Estilo Gerencialista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Grupo de Maior </a:t>
            </a:r>
            <a:r>
              <a:rPr lang="pt-BR" dirty="0" smtClean="0"/>
              <a:t>Risco</a:t>
            </a:r>
          </a:p>
          <a:p>
            <a:endParaRPr lang="pt-BR" dirty="0"/>
          </a:p>
          <a:p>
            <a:pPr lvl="1"/>
            <a:r>
              <a:rPr lang="pt-BR" sz="3000" b="1" i="1" dirty="0"/>
              <a:t>A hierarquia é valorizada </a:t>
            </a:r>
          </a:p>
          <a:p>
            <a:pPr lvl="1"/>
            <a:r>
              <a:rPr lang="pt-BR" sz="3000" b="1" i="1" dirty="0"/>
              <a:t>Os gestores se consideram o centro do mundo</a:t>
            </a:r>
          </a:p>
          <a:p>
            <a:pPr lvl="1"/>
            <a:r>
              <a:rPr lang="pt-BR" sz="3000" b="1" i="1" dirty="0"/>
              <a:t>Os gestores se consideram insubstituíveis</a:t>
            </a:r>
          </a:p>
          <a:p>
            <a:endParaRPr lang="pt-BR" sz="3000" dirty="0"/>
          </a:p>
          <a:p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sz="2100" i="1" dirty="0" smtClean="0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24"/>
          <a:stretch>
            <a:fillRect/>
          </a:stretch>
        </p:blipFill>
        <p:spPr bwMode="auto">
          <a:xfrm>
            <a:off x="4495800" y="1556792"/>
            <a:ext cx="397795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22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PROART: Estilo Coletivo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4115073" cy="45720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Grupo de Menor Risco</a:t>
            </a:r>
          </a:p>
          <a:p>
            <a:endParaRPr lang="pt-BR" dirty="0"/>
          </a:p>
          <a:p>
            <a:pPr lvl="1"/>
            <a:r>
              <a:rPr lang="pt-BR" sz="3300" b="1" i="1" dirty="0"/>
              <a:t>Oportunidades semelhantes de ascensão </a:t>
            </a:r>
          </a:p>
          <a:p>
            <a:pPr lvl="1"/>
            <a:r>
              <a:rPr lang="pt-BR" sz="3300" b="1" i="1" dirty="0"/>
              <a:t>Decisões tomadas em grupo</a:t>
            </a:r>
          </a:p>
          <a:p>
            <a:pPr lvl="1"/>
            <a:r>
              <a:rPr lang="pt-BR" sz="3300" b="1" i="1" dirty="0"/>
              <a:t>Incentivo dos gestores para buscar novos desafios</a:t>
            </a:r>
          </a:p>
          <a:p>
            <a:endParaRPr lang="pt-BR" sz="36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sz="2100" i="1" dirty="0" smtClean="0"/>
          </a:p>
          <a:p>
            <a:pPr lvl="1"/>
            <a:endParaRPr lang="pt-BR" sz="2100" i="1" dirty="0" smtClean="0"/>
          </a:p>
          <a:p>
            <a:pPr lvl="1"/>
            <a:endParaRPr lang="pt-BR" sz="2100" i="1" dirty="0"/>
          </a:p>
        </p:txBody>
      </p:sp>
      <p:pic>
        <p:nvPicPr>
          <p:cNvPr id="1024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24"/>
          <a:stretch>
            <a:fillRect/>
          </a:stretch>
        </p:blipFill>
        <p:spPr bwMode="auto">
          <a:xfrm>
            <a:off x="4724672" y="1700808"/>
            <a:ext cx="388620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PROART: Falta de Sentido do Trabalho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Grupo de Maior </a:t>
            </a:r>
            <a:r>
              <a:rPr lang="pt-BR" dirty="0" smtClean="0"/>
              <a:t>Risco</a:t>
            </a:r>
          </a:p>
          <a:p>
            <a:endParaRPr lang="pt-BR" dirty="0" smtClean="0"/>
          </a:p>
          <a:p>
            <a:pPr lvl="1"/>
            <a:r>
              <a:rPr lang="pt-BR" sz="3000" b="1" i="1" dirty="0"/>
              <a:t>Desmotivado para trabalho</a:t>
            </a:r>
          </a:p>
          <a:p>
            <a:pPr lvl="1"/>
            <a:r>
              <a:rPr lang="pt-BR" sz="3000" b="1" i="1" dirty="0" smtClean="0"/>
              <a:t>Não identificação </a:t>
            </a:r>
            <a:r>
              <a:rPr lang="pt-BR" sz="3000" b="1" i="1" dirty="0"/>
              <a:t>com tarefas</a:t>
            </a:r>
          </a:p>
          <a:p>
            <a:pPr lvl="1"/>
            <a:r>
              <a:rPr lang="pt-BR" sz="3000" b="1" i="1" dirty="0"/>
              <a:t>Sentimento de inutilidade</a:t>
            </a:r>
          </a:p>
          <a:p>
            <a:endParaRPr lang="pt-BR" sz="30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24"/>
          <a:stretch>
            <a:fillRect/>
          </a:stretch>
        </p:blipFill>
        <p:spPr bwMode="auto">
          <a:xfrm>
            <a:off x="4788024" y="1718136"/>
            <a:ext cx="3953091" cy="358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099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PROART: Esgotamento Mental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Grupo de Maior Risco</a:t>
            </a:r>
          </a:p>
          <a:p>
            <a:endParaRPr lang="pt-BR" dirty="0"/>
          </a:p>
          <a:p>
            <a:pPr lvl="1"/>
            <a:r>
              <a:rPr lang="pt-BR" sz="2800" b="1" i="1" dirty="0"/>
              <a:t>Submeter trabalho a decisões políticas causa revolta</a:t>
            </a:r>
          </a:p>
          <a:p>
            <a:pPr lvl="1"/>
            <a:r>
              <a:rPr lang="pt-BR" sz="2800" b="1" i="1" dirty="0"/>
              <a:t>Trabalho frustrante</a:t>
            </a:r>
          </a:p>
          <a:p>
            <a:pPr lvl="1"/>
            <a:r>
              <a:rPr lang="pt-BR" sz="2800" b="1" i="1" dirty="0"/>
              <a:t>Trabalho causa sofrimento</a:t>
            </a:r>
          </a:p>
          <a:p>
            <a:endParaRPr lang="pt-BR" sz="28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sz="2100" i="1" dirty="0" smtClean="0"/>
          </a:p>
          <a:p>
            <a:pPr lvl="1"/>
            <a:endParaRPr lang="pt-BR" sz="2100" b="1" i="1" dirty="0" smtClean="0"/>
          </a:p>
        </p:txBody>
      </p:sp>
      <p:pic>
        <p:nvPicPr>
          <p:cNvPr id="819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24"/>
          <a:stretch>
            <a:fillRect/>
          </a:stretch>
        </p:blipFill>
        <p:spPr bwMode="auto">
          <a:xfrm>
            <a:off x="4355976" y="1546225"/>
            <a:ext cx="4261794" cy="411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PROART: Falta de Reconhecimento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Grupo de Maior Risco</a:t>
            </a:r>
          </a:p>
          <a:p>
            <a:endParaRPr lang="pt-BR" dirty="0" smtClean="0"/>
          </a:p>
          <a:p>
            <a:pPr lvl="1"/>
            <a:r>
              <a:rPr lang="pt-BR" sz="2800" b="1" i="1" dirty="0"/>
              <a:t>Trabalho </a:t>
            </a:r>
            <a:r>
              <a:rPr lang="pt-BR" sz="2800" b="1" i="1" dirty="0" smtClean="0"/>
              <a:t>não valorizado </a:t>
            </a:r>
            <a:r>
              <a:rPr lang="pt-BR" sz="2800" b="1" i="1" dirty="0"/>
              <a:t>pela organização</a:t>
            </a:r>
          </a:p>
          <a:p>
            <a:pPr lvl="1"/>
            <a:r>
              <a:rPr lang="pt-BR" sz="2800" b="1" i="1" dirty="0" smtClean="0"/>
              <a:t>Falta liberdade </a:t>
            </a:r>
            <a:r>
              <a:rPr lang="pt-BR" sz="2800" b="1" i="1" dirty="0"/>
              <a:t>para dizer o que pensa</a:t>
            </a:r>
          </a:p>
          <a:p>
            <a:pPr lvl="1"/>
            <a:r>
              <a:rPr lang="pt-BR" sz="2800" b="1" i="1" dirty="0" smtClean="0"/>
              <a:t>Falta confiança </a:t>
            </a:r>
            <a:r>
              <a:rPr lang="pt-BR" sz="2800" b="1" i="1" dirty="0"/>
              <a:t>entre chefia e subordinado</a:t>
            </a:r>
          </a:p>
          <a:p>
            <a:endParaRPr lang="pt-BR" sz="3000" dirty="0" smtClean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2"/>
          </p:nvPr>
        </p:nvSpPr>
        <p:spPr>
          <a:xfrm>
            <a:off x="4443589" y="1974221"/>
            <a:ext cx="4231109" cy="457200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sz="2100" i="1" dirty="0" smtClean="0"/>
          </a:p>
        </p:txBody>
      </p:sp>
      <p:pic>
        <p:nvPicPr>
          <p:cNvPr id="716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24"/>
          <a:stretch>
            <a:fillRect/>
          </a:stretch>
        </p:blipFill>
        <p:spPr bwMode="auto">
          <a:xfrm>
            <a:off x="4707157" y="1745250"/>
            <a:ext cx="4055843" cy="398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992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PROART: Danos Psicológicos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t-BR" sz="2700" dirty="0" smtClean="0"/>
              <a:t>Grupo de Maio Risco</a:t>
            </a:r>
          </a:p>
          <a:p>
            <a:endParaRPr lang="pt-BR" sz="2400" dirty="0"/>
          </a:p>
          <a:p>
            <a:pPr lvl="1"/>
            <a:r>
              <a:rPr lang="pt-BR" sz="2800" b="1" i="1" dirty="0"/>
              <a:t>Mau-humor </a:t>
            </a:r>
          </a:p>
          <a:p>
            <a:pPr lvl="1"/>
            <a:r>
              <a:rPr lang="pt-BR" sz="2800" b="1" i="1" dirty="0"/>
              <a:t>Tristeza </a:t>
            </a:r>
          </a:p>
          <a:p>
            <a:pPr lvl="1"/>
            <a:r>
              <a:rPr lang="pt-BR" sz="2800" b="1" i="1" dirty="0"/>
              <a:t>Sensação de </a:t>
            </a:r>
            <a:r>
              <a:rPr lang="pt-BR" sz="2800" b="1" i="1" dirty="0" smtClean="0"/>
              <a:t>vazio</a:t>
            </a:r>
            <a:endParaRPr lang="pt-BR" sz="2800" b="1" i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sz="2100" i="1" dirty="0" smtClean="0"/>
          </a:p>
        </p:txBody>
      </p:sp>
      <p:pic>
        <p:nvPicPr>
          <p:cNvPr id="614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24"/>
          <a:stretch>
            <a:fillRect/>
          </a:stretch>
        </p:blipFill>
        <p:spPr bwMode="auto">
          <a:xfrm>
            <a:off x="4355976" y="1628800"/>
            <a:ext cx="419893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913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PROART: Danos Sociais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2"/>
          </p:nvPr>
        </p:nvSpPr>
        <p:spPr>
          <a:xfrm>
            <a:off x="4499992" y="1589567"/>
            <a:ext cx="4231109" cy="457200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51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24"/>
          <a:stretch>
            <a:fillRect/>
          </a:stretch>
        </p:blipFill>
        <p:spPr bwMode="auto">
          <a:xfrm>
            <a:off x="4788025" y="1556792"/>
            <a:ext cx="382371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4250432" cy="4575737"/>
          </a:xfrm>
        </p:spPr>
        <p:txBody>
          <a:bodyPr>
            <a:noAutofit/>
          </a:bodyPr>
          <a:lstStyle/>
          <a:p>
            <a:r>
              <a:rPr lang="pt-BR" sz="2400" dirty="0" smtClean="0"/>
              <a:t>Grupo de Maior Risco</a:t>
            </a:r>
          </a:p>
          <a:p>
            <a:pPr marL="0" indent="0">
              <a:buNone/>
            </a:pPr>
            <a:r>
              <a:rPr lang="pt-BR" sz="2400" dirty="0" smtClean="0"/>
              <a:t>-  Lotados no exterior</a:t>
            </a:r>
          </a:p>
          <a:p>
            <a:endParaRPr lang="pt-BR" sz="2400" dirty="0" smtClean="0"/>
          </a:p>
          <a:p>
            <a:pPr lvl="1"/>
            <a:r>
              <a:rPr lang="pt-BR" sz="2800" b="1" i="1" dirty="0"/>
              <a:t>Vontade de ficar sozinho</a:t>
            </a:r>
          </a:p>
          <a:p>
            <a:pPr lvl="1"/>
            <a:r>
              <a:rPr lang="pt-BR" sz="2800" b="1" i="1" dirty="0"/>
              <a:t>Impaciência com as pessoas</a:t>
            </a:r>
          </a:p>
          <a:p>
            <a:pPr lvl="1"/>
            <a:r>
              <a:rPr lang="pt-BR" sz="2800" b="1" i="1" dirty="0"/>
              <a:t>Insensibilidade com colegas</a:t>
            </a:r>
          </a:p>
          <a:p>
            <a:endParaRPr lang="pt-BR" sz="2800" dirty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53353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PROART: Danos Físicos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Grupo de Maior Risco</a:t>
            </a:r>
          </a:p>
          <a:p>
            <a:endParaRPr lang="pt-BR" dirty="0" smtClean="0"/>
          </a:p>
          <a:p>
            <a:pPr lvl="1"/>
            <a:r>
              <a:rPr lang="pt-BR" sz="2800" b="1" i="1" dirty="0"/>
              <a:t>Alterações no sono</a:t>
            </a:r>
          </a:p>
          <a:p>
            <a:pPr lvl="1"/>
            <a:r>
              <a:rPr lang="pt-BR" sz="2800" b="1" i="1" dirty="0"/>
              <a:t>Dores nas costas  </a:t>
            </a:r>
          </a:p>
          <a:p>
            <a:pPr lvl="1"/>
            <a:r>
              <a:rPr lang="pt-BR" sz="2800" b="1" i="1" dirty="0"/>
              <a:t>Dores no corpo</a:t>
            </a:r>
          </a:p>
          <a:p>
            <a:endParaRPr lang="pt-BR" sz="28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40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24"/>
          <a:stretch>
            <a:fillRect/>
          </a:stretch>
        </p:blipFill>
        <p:spPr bwMode="auto">
          <a:xfrm>
            <a:off x="4495800" y="1611526"/>
            <a:ext cx="3890813" cy="361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065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PROART: Relações entre OT, G, S e D</a:t>
            </a:r>
            <a:endParaRPr lang="pt-BR" dirty="0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402576"/>
              </p:ext>
            </p:extLst>
          </p:nvPr>
        </p:nvGraphicFramePr>
        <p:xfrm>
          <a:off x="1403648" y="1484784"/>
          <a:ext cx="6701403" cy="590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" name="Documento" r:id="rId3" imgW="5542670" imgH="4956092" progId="Word.Document.12">
                  <p:embed/>
                </p:oleObj>
              </mc:Choice>
              <mc:Fallback>
                <p:oleObj name="Documento" r:id="rId3" imgW="5542670" imgH="49560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1484784"/>
                        <a:ext cx="6701403" cy="5904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2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 hangingPunct="0"/>
            <a:r>
              <a:rPr lang="pt-BR" dirty="0" smtClean="0"/>
              <a:t>Investigar os riscos </a:t>
            </a:r>
            <a:r>
              <a:rPr lang="pt-BR" dirty="0"/>
              <a:t>psicossociais </a:t>
            </a:r>
            <a:r>
              <a:rPr lang="pt-BR" dirty="0" smtClean="0"/>
              <a:t>relacionados ao trabalho, analisando a organização do trabalho, o modelo de gestão, as vivências de sofrimento patogênico e os danos físicos, psicológicos e sociais.</a:t>
            </a:r>
          </a:p>
          <a:p>
            <a:pPr lvl="0" hangingPunct="0"/>
            <a:r>
              <a:rPr lang="pt-BR" dirty="0" smtClean="0"/>
              <a:t>Relacionar os riscos psicossociais no trabalho com os atos negativos, expressão de práticas de assédio moral, e o perfil </a:t>
            </a:r>
            <a:r>
              <a:rPr lang="pt-BR" dirty="0" err="1" smtClean="0"/>
              <a:t>sociodemográfico</a:t>
            </a:r>
            <a:r>
              <a:rPr lang="pt-BR" dirty="0" smtClean="0"/>
              <a:t> da categoria.</a:t>
            </a:r>
          </a:p>
          <a:p>
            <a:pPr lvl="0" hangingPunct="0"/>
            <a:r>
              <a:rPr lang="pt-BR" dirty="0" smtClean="0"/>
              <a:t>Realizar análise clínica do prazer e sofrimento no trabalho.</a:t>
            </a:r>
          </a:p>
          <a:p>
            <a:pPr lvl="0" hangingPunct="0"/>
            <a:r>
              <a:rPr lang="pt-BR" dirty="0" smtClean="0"/>
              <a:t>Propor recomendações </a:t>
            </a:r>
            <a:r>
              <a:rPr lang="pt-BR" dirty="0"/>
              <a:t>para subsidiar as políticas e práticas institucionais de prevenção e promoção da saúde </a:t>
            </a:r>
            <a:r>
              <a:rPr lang="pt-BR" dirty="0" smtClean="0"/>
              <a:t>mental.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3710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QAN-r </a:t>
            </a:r>
            <a:endParaRPr lang="pt-BR" dirty="0"/>
          </a:p>
        </p:txBody>
      </p:sp>
      <p:pic>
        <p:nvPicPr>
          <p:cNvPr id="14338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6912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b="1" dirty="0" smtClean="0"/>
              <a:t>34,9</a:t>
            </a:r>
            <a:r>
              <a:rPr lang="pt-BR" b="1" dirty="0"/>
              <a:t>%</a:t>
            </a:r>
            <a:r>
              <a:rPr lang="pt-BR" dirty="0"/>
              <a:t> </a:t>
            </a:r>
            <a:r>
              <a:rPr lang="pt-BR" dirty="0" smtClean="0"/>
              <a:t>consideram </a:t>
            </a:r>
            <a:r>
              <a:rPr lang="pt-BR" dirty="0"/>
              <a:t>que </a:t>
            </a:r>
            <a:r>
              <a:rPr lang="pt-BR" b="1" dirty="0"/>
              <a:t>sofreram assédio moral </a:t>
            </a:r>
            <a:r>
              <a:rPr lang="pt-BR" dirty="0"/>
              <a:t>nos últimos seis </a:t>
            </a:r>
            <a:r>
              <a:rPr lang="pt-BR" dirty="0" smtClean="0"/>
              <a:t>meses </a:t>
            </a:r>
          </a:p>
          <a:p>
            <a:r>
              <a:rPr lang="pt-BR" b="1" dirty="0" smtClean="0"/>
              <a:t>66,1</a:t>
            </a:r>
            <a:r>
              <a:rPr lang="pt-BR" b="1" dirty="0"/>
              <a:t>%</a:t>
            </a:r>
            <a:r>
              <a:rPr lang="pt-BR" dirty="0"/>
              <a:t> consideram que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sofreram </a:t>
            </a:r>
            <a:r>
              <a:rPr lang="pt-BR" dirty="0"/>
              <a:t>assédio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moral </a:t>
            </a:r>
            <a:r>
              <a:rPr lang="pt-BR" dirty="0"/>
              <a:t>nos últimos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cinco anos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94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QAN-r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70" y="1700808"/>
            <a:ext cx="741682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6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QAN-r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1638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5"/>
          <a:stretch>
            <a:fillRect/>
          </a:stretch>
        </p:blipFill>
        <p:spPr bwMode="auto">
          <a:xfrm>
            <a:off x="755576" y="1628801"/>
            <a:ext cx="7560840" cy="49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9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QAN-r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b="1" dirty="0" smtClean="0"/>
              <a:t>54,1%</a:t>
            </a:r>
            <a:r>
              <a:rPr lang="pt-BR" dirty="0" smtClean="0"/>
              <a:t> </a:t>
            </a:r>
            <a:r>
              <a:rPr lang="pt-BR" b="1" dirty="0" smtClean="0"/>
              <a:t>testemunharam assédio </a:t>
            </a:r>
            <a:r>
              <a:rPr lang="pt-BR" b="1" dirty="0"/>
              <a:t>moral </a:t>
            </a:r>
            <a:r>
              <a:rPr lang="pt-BR" dirty="0" smtClean="0"/>
              <a:t>nos </a:t>
            </a:r>
            <a:r>
              <a:rPr lang="pt-BR" dirty="0"/>
              <a:t>últimos seis </a:t>
            </a:r>
            <a:r>
              <a:rPr lang="pt-BR" dirty="0" smtClean="0"/>
              <a:t>meses </a:t>
            </a:r>
          </a:p>
          <a:p>
            <a:r>
              <a:rPr lang="pt-BR" b="1" dirty="0" smtClean="0"/>
              <a:t>80,3%</a:t>
            </a:r>
            <a:r>
              <a:rPr lang="pt-BR" dirty="0" smtClean="0"/>
              <a:t> testemunharam </a:t>
            </a:r>
          </a:p>
          <a:p>
            <a:pPr marL="0" indent="0">
              <a:buNone/>
            </a:pPr>
            <a:r>
              <a:rPr lang="pt-BR" dirty="0" smtClean="0"/>
              <a:t>   assédio moral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nos </a:t>
            </a:r>
            <a:r>
              <a:rPr lang="pt-BR" dirty="0"/>
              <a:t>últimos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cinco anos</a:t>
            </a:r>
            <a:endParaRPr lang="pt-BR" dirty="0"/>
          </a:p>
          <a:p>
            <a:endParaRPr lang="pt-BR" dirty="0"/>
          </a:p>
        </p:txBody>
      </p:sp>
      <p:pic>
        <p:nvPicPr>
          <p:cNvPr id="1741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"/>
          <a:stretch>
            <a:fillRect/>
          </a:stretch>
        </p:blipFill>
        <p:spPr bwMode="auto">
          <a:xfrm>
            <a:off x="4499992" y="2780928"/>
            <a:ext cx="446449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QAN-r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40741452"/>
              </p:ext>
            </p:extLst>
          </p:nvPr>
        </p:nvGraphicFramePr>
        <p:xfrm>
          <a:off x="611560" y="2204864"/>
          <a:ext cx="7992888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0798"/>
                <a:gridCol w="1051211"/>
                <a:gridCol w="1220879"/>
              </a:tblGrid>
              <a:tr h="4705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ATO</a:t>
                      </a:r>
                      <a:r>
                        <a:rPr lang="pt-BR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 NEGATIVOS MAIS FREQUENTES 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MÉDIA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DESVIO-PADRÃO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9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  <a:t>Você foi obrigado a realizar atividades em nível inferior a sua capacidade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2,9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1,5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  <a:t>Suas opiniões e pontos de vista foram ignorados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2,3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1,2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9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  <a:t>Suas principais áreas de responsabilidade foram substituídas por atividades triviais ou desagradáveis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2,2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1,4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9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  <a:t>Alguém reteve informações que interferiram em seu desempenho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2,1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1,1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9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  <a:t>Você recebeu pressão para não reivindicar seus direitos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2,0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1,2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9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QAN-r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79104128"/>
              </p:ext>
            </p:extLst>
          </p:nvPr>
        </p:nvGraphicFramePr>
        <p:xfrm>
          <a:off x="1259632" y="2708920"/>
          <a:ext cx="6696744" cy="2171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2727"/>
                <a:gridCol w="1709013"/>
                <a:gridCol w="2205004"/>
              </a:tblGrid>
              <a:tr h="4701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FREQUÊNCIA</a:t>
                      </a:r>
                      <a:r>
                        <a:rPr lang="pt-BR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DO ASSÉDIO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%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Número de respondentes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33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Não sofreu assédio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70,8%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254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3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Assédio eventual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26,5%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95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3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Assédio persistente 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2,8%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QAN-r 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16126954"/>
              </p:ext>
            </p:extLst>
          </p:nvPr>
        </p:nvGraphicFramePr>
        <p:xfrm>
          <a:off x="755576" y="2564904"/>
          <a:ext cx="7632849" cy="2084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2610"/>
                <a:gridCol w="1323325"/>
                <a:gridCol w="1526914"/>
              </a:tblGrid>
              <a:tr h="390912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FATOR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MÉDIA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DESVIO-PADRÃO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Assédio Relacionado ao Trabalho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0,9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Assédio Relacionado à Pessoa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0,7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Agressão e Intimidação Física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0,6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7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QAN-r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/>
              <a:t>associação entre o </a:t>
            </a:r>
            <a:r>
              <a:rPr lang="pt-BR" dirty="0" smtClean="0"/>
              <a:t>auto-relato de assédio moral </a:t>
            </a:r>
            <a:r>
              <a:rPr lang="pt-BR" dirty="0"/>
              <a:t>e a medida objetiva apresentada pelo QAN é </a:t>
            </a:r>
            <a:r>
              <a:rPr lang="pt-BR" b="1" dirty="0"/>
              <a:t>significativa</a:t>
            </a:r>
            <a:r>
              <a:rPr lang="pt-BR" dirty="0"/>
              <a:t> (Chi-quadrado &lt; .005; F=.543), indicando que há grande probabilidade de que alguém que relata ser assediado de fato experimenta mais comportamentos negativos no trabalho. </a:t>
            </a:r>
          </a:p>
        </p:txBody>
      </p:sp>
    </p:spTree>
    <p:extLst>
      <p:ext uri="{BB962C8B-B14F-4D97-AF65-F5344CB8AC3E}">
        <p14:creationId xmlns:p14="http://schemas.microsoft.com/office/powerpoint/2010/main" val="3689590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QAN-r: Relações entre Riscos Psicossociais e Assédio Moral </a:t>
            </a:r>
            <a:endParaRPr lang="pt-BR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946915"/>
              </p:ext>
            </p:extLst>
          </p:nvPr>
        </p:nvGraphicFramePr>
        <p:xfrm>
          <a:off x="611560" y="2348880"/>
          <a:ext cx="8123417" cy="3169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Documento" r:id="rId3" imgW="5542670" imgH="2165608" progId="Word.Document.12">
                  <p:embed/>
                </p:oleObj>
              </mc:Choice>
              <mc:Fallback>
                <p:oleObj name="Documento" r:id="rId3" imgW="5542670" imgH="21656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2348880"/>
                        <a:ext cx="8123417" cy="3169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5514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Clínica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AC, OC, PCC/PGPE</a:t>
            </a:r>
          </a:p>
          <a:p>
            <a:pPr lvl="1"/>
            <a:r>
              <a:rPr lang="pt-BR" dirty="0" smtClean="0"/>
              <a:t>1</a:t>
            </a:r>
            <a:r>
              <a:rPr lang="pt-BR" dirty="0"/>
              <a:t>.</a:t>
            </a:r>
            <a:r>
              <a:rPr lang="pt-BR" b="1" dirty="0"/>
              <a:t>(Des)organização do </a:t>
            </a:r>
            <a:r>
              <a:rPr lang="pt-BR" b="1" dirty="0" smtClean="0"/>
              <a:t>trabalho</a:t>
            </a:r>
            <a:r>
              <a:rPr lang="pt-BR" dirty="0" smtClean="0"/>
              <a:t>: </a:t>
            </a:r>
          </a:p>
          <a:p>
            <a:pPr lvl="2"/>
            <a:r>
              <a:rPr lang="pt-BR" i="1" dirty="0" smtClean="0"/>
              <a:t>“</a:t>
            </a:r>
            <a:r>
              <a:rPr lang="pt-BR" i="1" dirty="0"/>
              <a:t>Aqui todos nós carregamos o mesmo </a:t>
            </a:r>
            <a:r>
              <a:rPr lang="pt-BR" i="1" dirty="0" smtClean="0"/>
              <a:t>piano.”</a:t>
            </a:r>
            <a:endParaRPr lang="pt-BR" dirty="0" smtClean="0"/>
          </a:p>
          <a:p>
            <a:pPr lvl="1"/>
            <a:r>
              <a:rPr lang="pt-BR" dirty="0" smtClean="0"/>
              <a:t>2</a:t>
            </a:r>
            <a:r>
              <a:rPr lang="pt-BR" dirty="0"/>
              <a:t>. </a:t>
            </a:r>
            <a:r>
              <a:rPr lang="pt-BR" b="1" dirty="0"/>
              <a:t>Gestão do </a:t>
            </a:r>
            <a:r>
              <a:rPr lang="pt-BR" b="1" dirty="0" smtClean="0"/>
              <a:t>trabalho</a:t>
            </a:r>
            <a:r>
              <a:rPr lang="pt-BR" dirty="0" smtClean="0"/>
              <a:t>: </a:t>
            </a:r>
          </a:p>
          <a:p>
            <a:pPr lvl="2"/>
            <a:r>
              <a:rPr lang="pt-BR" i="1" dirty="0" smtClean="0"/>
              <a:t>“</a:t>
            </a:r>
            <a:r>
              <a:rPr lang="pt-BR" i="1" dirty="0"/>
              <a:t>Aqui tem que ter Q.I.: quem indica</a:t>
            </a:r>
            <a:r>
              <a:rPr lang="pt-BR" i="1" dirty="0" smtClean="0"/>
              <a:t>.”</a:t>
            </a:r>
            <a:endParaRPr lang="pt-BR" dirty="0" smtClean="0"/>
          </a:p>
          <a:p>
            <a:pPr lvl="1"/>
            <a:r>
              <a:rPr lang="pt-BR" dirty="0" smtClean="0"/>
              <a:t>3</a:t>
            </a:r>
            <a:r>
              <a:rPr lang="pt-BR" dirty="0"/>
              <a:t>. </a:t>
            </a:r>
            <a:r>
              <a:rPr lang="pt-BR" b="1" dirty="0"/>
              <a:t>Relações </a:t>
            </a:r>
            <a:r>
              <a:rPr lang="pt-BR" b="1" dirty="0" smtClean="0"/>
              <a:t>socioprofissionais</a:t>
            </a:r>
            <a:r>
              <a:rPr lang="pt-BR" dirty="0" smtClean="0"/>
              <a:t>: </a:t>
            </a:r>
          </a:p>
          <a:p>
            <a:pPr lvl="2"/>
            <a:r>
              <a:rPr lang="pt-BR" i="1" dirty="0" smtClean="0"/>
              <a:t>“</a:t>
            </a:r>
            <a:r>
              <a:rPr lang="pt-BR" i="1" dirty="0"/>
              <a:t>Aqui tem a divisão de castas, nós e eles. (...) O Itamaraty ainda está no século </a:t>
            </a:r>
            <a:r>
              <a:rPr lang="pt-BR" i="1" dirty="0" smtClean="0"/>
              <a:t>XIX.”</a:t>
            </a:r>
            <a:endParaRPr lang="pt-BR" dirty="0" smtClean="0"/>
          </a:p>
          <a:p>
            <a:pPr lvl="1"/>
            <a:r>
              <a:rPr lang="pt-BR" dirty="0" smtClean="0"/>
              <a:t>4</a:t>
            </a:r>
            <a:r>
              <a:rPr lang="pt-BR" dirty="0"/>
              <a:t>. </a:t>
            </a:r>
            <a:r>
              <a:rPr lang="pt-BR" b="1" dirty="0" smtClean="0"/>
              <a:t>Desamparo</a:t>
            </a:r>
            <a:r>
              <a:rPr lang="pt-BR" dirty="0" smtClean="0"/>
              <a:t>: </a:t>
            </a:r>
          </a:p>
          <a:p>
            <a:pPr lvl="2"/>
            <a:r>
              <a:rPr lang="pt-BR" i="1" dirty="0" smtClean="0"/>
              <a:t>“</a:t>
            </a:r>
            <a:r>
              <a:rPr lang="pt-BR" i="1" dirty="0"/>
              <a:t>Tem muitas feridas aqui</a:t>
            </a:r>
            <a:r>
              <a:rPr lang="pt-BR" i="1" dirty="0" smtClean="0"/>
              <a:t>.”</a:t>
            </a:r>
            <a:endParaRPr lang="pt-BR" dirty="0" smtClean="0"/>
          </a:p>
          <a:p>
            <a:pPr lvl="1"/>
            <a:r>
              <a:rPr lang="pt-BR" dirty="0" smtClean="0"/>
              <a:t>5</a:t>
            </a:r>
            <a:r>
              <a:rPr lang="pt-BR" dirty="0"/>
              <a:t>. </a:t>
            </a:r>
            <a:r>
              <a:rPr lang="pt-BR" b="1" dirty="0" smtClean="0"/>
              <a:t>Perspectivas</a:t>
            </a:r>
            <a:r>
              <a:rPr lang="pt-BR" dirty="0" smtClean="0"/>
              <a:t>: </a:t>
            </a:r>
          </a:p>
          <a:p>
            <a:pPr lvl="2"/>
            <a:r>
              <a:rPr lang="pt-BR" i="1" dirty="0" smtClean="0"/>
              <a:t>“</a:t>
            </a:r>
            <a:r>
              <a:rPr lang="pt-BR" i="1" dirty="0"/>
              <a:t>Ainda estamos engatinhando (...) mas é uma revolução o que estão fazendo </a:t>
            </a:r>
            <a:r>
              <a:rPr lang="pt-BR" i="1" dirty="0" smtClean="0"/>
              <a:t>aqui.”</a:t>
            </a:r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67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Diagnóstico dos Riscos Psicossociais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Indefinição de cargos e tarefas entre AC, OC, PCC/PGPE</a:t>
            </a:r>
          </a:p>
          <a:p>
            <a:r>
              <a:rPr lang="pt-BR" dirty="0" smtClean="0"/>
              <a:t>Pessoalidade na gestão de pessoas e regras, cuja a gestão é exercida por diplomatas</a:t>
            </a:r>
          </a:p>
          <a:p>
            <a:r>
              <a:rPr lang="pt-BR" dirty="0" smtClean="0"/>
              <a:t>Estilo </a:t>
            </a:r>
            <a:r>
              <a:rPr lang="pt-BR" dirty="0" err="1" smtClean="0"/>
              <a:t>gerencialista</a:t>
            </a:r>
            <a:r>
              <a:rPr lang="pt-BR" dirty="0" smtClean="0"/>
              <a:t> percebido por todos</a:t>
            </a:r>
          </a:p>
          <a:p>
            <a:r>
              <a:rPr lang="pt-BR" dirty="0" smtClean="0"/>
              <a:t>Distância entre chefia e subordinados </a:t>
            </a:r>
          </a:p>
          <a:p>
            <a:r>
              <a:rPr lang="pt-BR" dirty="0"/>
              <a:t>Cisão entre as carreiras </a:t>
            </a:r>
            <a:endParaRPr lang="pt-BR" dirty="0" smtClean="0"/>
          </a:p>
          <a:p>
            <a:r>
              <a:rPr lang="pt-BR" dirty="0" smtClean="0"/>
              <a:t>(Des) Organização do Trabalho como campo fértil para o assédio moral </a:t>
            </a:r>
            <a:endParaRPr lang="pt-BR" dirty="0"/>
          </a:p>
          <a:p>
            <a:r>
              <a:rPr lang="pt-BR" dirty="0" smtClean="0"/>
              <a:t>Falta de perspectiva de crescimento na organização</a:t>
            </a:r>
          </a:p>
          <a:p>
            <a:r>
              <a:rPr lang="pt-BR" dirty="0" smtClean="0"/>
              <a:t>Todos estão submetidos aos mesmos riscos independente da carreira. 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5302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Clínica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Diplomatas</a:t>
            </a:r>
            <a:endParaRPr lang="pt-BR" dirty="0"/>
          </a:p>
          <a:p>
            <a:pPr lvl="1"/>
            <a:r>
              <a:rPr lang="pt-BR" sz="3100" dirty="0" smtClean="0"/>
              <a:t>1.</a:t>
            </a:r>
            <a:r>
              <a:rPr lang="pt-BR" sz="3100" b="1" dirty="0" smtClean="0"/>
              <a:t>Organização </a:t>
            </a:r>
            <a:r>
              <a:rPr lang="pt-BR" sz="3100" b="1" dirty="0"/>
              <a:t>do trabalho</a:t>
            </a:r>
            <a:r>
              <a:rPr lang="pt-BR" dirty="0"/>
              <a:t>: </a:t>
            </a:r>
          </a:p>
          <a:p>
            <a:pPr lvl="2"/>
            <a:r>
              <a:rPr lang="pt-BR" i="1" dirty="0" smtClean="0"/>
              <a:t>“Ser diplomata é representar o Estado, você se torna uma pessoa pública”</a:t>
            </a:r>
            <a:endParaRPr lang="pt-BR" dirty="0"/>
          </a:p>
          <a:p>
            <a:pPr lvl="1"/>
            <a:r>
              <a:rPr lang="pt-BR" dirty="0"/>
              <a:t>2. </a:t>
            </a:r>
            <a:r>
              <a:rPr lang="pt-BR" sz="3100" b="1" dirty="0"/>
              <a:t>Gestão do trabalho</a:t>
            </a:r>
            <a:r>
              <a:rPr lang="pt-BR" sz="3100" dirty="0"/>
              <a:t>: </a:t>
            </a:r>
          </a:p>
          <a:p>
            <a:pPr lvl="2"/>
            <a:r>
              <a:rPr lang="pt-BR" i="1" dirty="0" smtClean="0"/>
              <a:t>“Aqui depende do chefe, é tudo muito pessoal (...) e tem a gerontocracia. Aqueles 200 [embaixadores] controlam tudo.”</a:t>
            </a:r>
            <a:endParaRPr lang="pt-BR" dirty="0"/>
          </a:p>
          <a:p>
            <a:pPr lvl="1"/>
            <a:r>
              <a:rPr lang="pt-BR" dirty="0"/>
              <a:t>3. </a:t>
            </a:r>
            <a:r>
              <a:rPr lang="pt-BR" sz="3100" b="1" dirty="0"/>
              <a:t>Relações </a:t>
            </a:r>
            <a:r>
              <a:rPr lang="pt-BR" sz="3100" b="1" dirty="0" err="1"/>
              <a:t>socioprofissionais</a:t>
            </a:r>
            <a:r>
              <a:rPr lang="pt-BR" sz="3100" dirty="0"/>
              <a:t>: </a:t>
            </a:r>
          </a:p>
          <a:p>
            <a:pPr lvl="2"/>
            <a:r>
              <a:rPr lang="pt-BR" i="1" dirty="0" smtClean="0"/>
              <a:t>“Teve uma cisão entre as carreiras, acho que há um trauma por parte dos ‘</a:t>
            </a:r>
            <a:r>
              <a:rPr lang="pt-BR" i="1" dirty="0" err="1" smtClean="0"/>
              <a:t>ofchan</a:t>
            </a:r>
            <a:r>
              <a:rPr lang="pt-BR" i="1" dirty="0" smtClean="0"/>
              <a:t>’ (...) e entre nós é competitivo, diplomata sacaneia diplomata. Mas quando é preciso nos juntamos”</a:t>
            </a:r>
            <a:endParaRPr lang="pt-BR" dirty="0"/>
          </a:p>
          <a:p>
            <a:pPr lvl="1"/>
            <a:r>
              <a:rPr lang="pt-BR" dirty="0"/>
              <a:t>4. </a:t>
            </a:r>
            <a:r>
              <a:rPr lang="pt-BR" sz="3100" b="1" dirty="0" smtClean="0"/>
              <a:t>Contradições</a:t>
            </a:r>
            <a:r>
              <a:rPr lang="pt-BR" sz="3100" dirty="0" smtClean="0"/>
              <a:t>: </a:t>
            </a:r>
            <a:endParaRPr lang="pt-BR" sz="3100" dirty="0"/>
          </a:p>
          <a:p>
            <a:pPr lvl="2"/>
            <a:r>
              <a:rPr lang="pt-BR" i="1" dirty="0" smtClean="0"/>
              <a:t>“É um jogo e pra se trabalhar muitas costuras precisam ser feitas. (...) Eu acho ruim, mas é o jogo. Manter as aparências é uma característica da carreira diplomática”</a:t>
            </a:r>
            <a:endParaRPr lang="pt-BR" dirty="0"/>
          </a:p>
          <a:p>
            <a:pPr lvl="1"/>
            <a:r>
              <a:rPr lang="pt-BR" dirty="0"/>
              <a:t>5. </a:t>
            </a:r>
            <a:r>
              <a:rPr lang="pt-BR" sz="3100" b="1" dirty="0" smtClean="0"/>
              <a:t>Sentidos do trabalho</a:t>
            </a:r>
            <a:r>
              <a:rPr lang="pt-BR" sz="3100" dirty="0" smtClean="0"/>
              <a:t>: </a:t>
            </a:r>
            <a:endParaRPr lang="pt-BR" sz="3100" dirty="0"/>
          </a:p>
          <a:p>
            <a:pPr lvl="2"/>
            <a:r>
              <a:rPr lang="pt-BR" i="1" dirty="0" smtClean="0"/>
              <a:t>“Pra ser diplomata tem outra coisa além do dinheiro”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168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Recomendações Preliminares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712968" cy="5256584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Redefinir as atribuições das carreiras; discutir semelhanças e particularidades das carreiras; plano de carreira</a:t>
            </a:r>
          </a:p>
          <a:p>
            <a:r>
              <a:rPr lang="pt-BR" dirty="0" smtClean="0"/>
              <a:t>Definir regras para promoção, movimentação, atenção à saúde do servidor</a:t>
            </a:r>
          </a:p>
          <a:p>
            <a:r>
              <a:rPr lang="pt-BR" dirty="0" smtClean="0"/>
              <a:t>Promover desenvolvimento gerencial para gestores (diplomatas)</a:t>
            </a:r>
          </a:p>
          <a:p>
            <a:r>
              <a:rPr lang="pt-BR" dirty="0" smtClean="0"/>
              <a:t>Transferir as boas práticas do grupo de menor risco (diplomatas) para o grupo de maior risco (Oficiais de Chancelaria</a:t>
            </a:r>
            <a:r>
              <a:rPr lang="pt-BR" dirty="0" smtClean="0"/>
              <a:t>) e demais grupos de servidores</a:t>
            </a:r>
            <a:endParaRPr lang="pt-BR" dirty="0" smtClean="0"/>
          </a:p>
          <a:p>
            <a:r>
              <a:rPr lang="pt-BR" dirty="0" smtClean="0"/>
              <a:t>Desenvolver a cooperação e coletivo de trabalho entre os Oficiais de Chancelaria, bem como entre as carreiras</a:t>
            </a:r>
          </a:p>
          <a:p>
            <a:r>
              <a:rPr lang="pt-BR" dirty="0" smtClean="0"/>
              <a:t>Integrar todos os servidores nas discussões dos destinos da instituição (todos estão submetidos aos mesmos riscos)</a:t>
            </a:r>
          </a:p>
          <a:p>
            <a:r>
              <a:rPr lang="pt-BR" dirty="0" smtClean="0"/>
              <a:t>Criar estratégias para prevenir e combater os atos negativos e o assédio moral </a:t>
            </a:r>
          </a:p>
          <a:p>
            <a:r>
              <a:rPr lang="pt-BR" dirty="0" smtClean="0"/>
              <a:t>Elaborar programas institucionais para escuta do sofrimento e atenção </a:t>
            </a:r>
            <a:r>
              <a:rPr lang="pt-BR" dirty="0" smtClean="0"/>
              <a:t>à </a:t>
            </a:r>
            <a:r>
              <a:rPr lang="pt-BR" dirty="0"/>
              <a:t>saúde no </a:t>
            </a:r>
            <a:r>
              <a:rPr lang="pt-BR" dirty="0" smtClean="0"/>
              <a:t>trabalho, prioritariamente para: </a:t>
            </a:r>
          </a:p>
          <a:p>
            <a:pPr lvl="1"/>
            <a:r>
              <a:rPr lang="pt-BR" dirty="0" smtClean="0"/>
              <a:t>Servidores com histórico de adoecimento relacionado ao trabalho;</a:t>
            </a:r>
          </a:p>
          <a:p>
            <a:pPr lvl="1"/>
            <a:r>
              <a:rPr lang="pt-BR" dirty="0" smtClean="0"/>
              <a:t>Vítimas de assédio moral; </a:t>
            </a:r>
          </a:p>
          <a:p>
            <a:pPr lvl="1"/>
            <a:r>
              <a:rPr lang="pt-BR" dirty="0" smtClean="0"/>
              <a:t>Testemunhas de assédio moral; e</a:t>
            </a:r>
          </a:p>
          <a:p>
            <a:pPr lvl="1"/>
            <a:r>
              <a:rPr lang="pt-BR" dirty="0" smtClean="0"/>
              <a:t>Grupo de </a:t>
            </a:r>
            <a:r>
              <a:rPr lang="pt-BR" smtClean="0"/>
              <a:t>servidores </a:t>
            </a:r>
            <a:r>
              <a:rPr lang="pt-BR" smtClean="0"/>
              <a:t>em/com </a:t>
            </a:r>
            <a:r>
              <a:rPr lang="pt-BR" dirty="0" smtClean="0"/>
              <a:t>maior riscos psicossociais.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7052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Riscos</a:t>
            </a:r>
            <a:r>
              <a:rPr lang="pt-BR" b="1" baseline="0" dirty="0" smtClean="0"/>
              <a:t> Psicossociais Relacionados ao Trabalho no Itamaraty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3688" y="3284984"/>
            <a:ext cx="6705600" cy="2347664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pt-BR" dirty="0" smtClean="0"/>
              <a:t>Ana Magnólia Mendes</a:t>
            </a:r>
          </a:p>
          <a:p>
            <a:pPr algn="r"/>
            <a:r>
              <a:rPr lang="pt-BR" dirty="0" smtClean="0"/>
              <a:t>Profa. Universidade de Brasília</a:t>
            </a:r>
          </a:p>
          <a:p>
            <a:pPr algn="r"/>
            <a:r>
              <a:rPr lang="pt-BR" dirty="0" smtClean="0"/>
              <a:t>Coordenadora Acadêmica do GEPSAT</a:t>
            </a:r>
          </a:p>
          <a:p>
            <a:pPr algn="r"/>
            <a:endParaRPr lang="pt-BR" dirty="0" smtClean="0"/>
          </a:p>
          <a:p>
            <a:pPr algn="r"/>
            <a:r>
              <a:rPr lang="pt-BR" dirty="0" smtClean="0"/>
              <a:t>Fernanda Sousa Duarte</a:t>
            </a:r>
          </a:p>
          <a:p>
            <a:pPr algn="r"/>
            <a:r>
              <a:rPr lang="pt-BR" dirty="0" smtClean="0"/>
              <a:t>Pesquisadora do Laboratório de Psicodinâmica e Clínica do Trabalho- UnB e do GEPSAT </a:t>
            </a:r>
            <a:endParaRPr lang="pt-BR" dirty="0"/>
          </a:p>
        </p:txBody>
      </p:sp>
      <p:pic>
        <p:nvPicPr>
          <p:cNvPr id="19458" name="Imagem 4" descr="Descrição: https://lh6.googleusercontent.com/nQreYqo52AmpOsp5RL8-z6KBI-IjFt5vnSfJ-qYjRTuCEXuL2JUmzZBtnBM-MQtbSMLGRfpdp-F58jJs7c-jJkUGuOxqpOhyi3HdjOQLvePsHZzLYV1P4AoTSygP3PyjtBVliqg5B9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060380"/>
            <a:ext cx="115093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42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Outubro 2016 a Março 2017</a:t>
            </a:r>
          </a:p>
          <a:p>
            <a:r>
              <a:rPr lang="pt-BR" dirty="0" smtClean="0"/>
              <a:t>Entrevistas individuais e coletivas</a:t>
            </a:r>
          </a:p>
          <a:p>
            <a:pPr lvl="1"/>
            <a:r>
              <a:rPr lang="pt-BR" dirty="0" smtClean="0"/>
              <a:t>8 individuais </a:t>
            </a:r>
          </a:p>
          <a:p>
            <a:pPr lvl="1"/>
            <a:r>
              <a:rPr lang="pt-BR" dirty="0" smtClean="0"/>
              <a:t>25 em grupos de 9, 9 e 7</a:t>
            </a:r>
          </a:p>
          <a:p>
            <a:pPr lvl="1"/>
            <a:r>
              <a:rPr lang="pt-BR" dirty="0" smtClean="0"/>
              <a:t>Presencial e on-line</a:t>
            </a:r>
          </a:p>
          <a:p>
            <a:r>
              <a:rPr lang="pt-BR" dirty="0" smtClean="0"/>
              <a:t>PROART e QAN-r</a:t>
            </a:r>
          </a:p>
          <a:p>
            <a:pPr lvl="1"/>
            <a:r>
              <a:rPr lang="pt-BR" dirty="0" smtClean="0"/>
              <a:t>359 respondentes</a:t>
            </a:r>
          </a:p>
          <a:p>
            <a:pPr lvl="1"/>
            <a:r>
              <a:rPr lang="pt-BR" dirty="0"/>
              <a:t> </a:t>
            </a:r>
            <a:r>
              <a:rPr lang="pt-BR" dirty="0" smtClean="0"/>
              <a:t>On-line </a:t>
            </a:r>
          </a:p>
        </p:txBody>
      </p:sp>
    </p:spTree>
    <p:extLst>
      <p:ext uri="{BB962C8B-B14F-4D97-AF65-F5344CB8AC3E}">
        <p14:creationId xmlns:p14="http://schemas.microsoft.com/office/powerpoint/2010/main" val="4817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Mulheres: 55,1%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Heterossexual</a:t>
            </a:r>
            <a:r>
              <a:rPr lang="pt-BR" dirty="0"/>
              <a:t>: 84,4</a:t>
            </a:r>
            <a:r>
              <a:rPr lang="pt-BR" dirty="0" smtClean="0"/>
              <a:t>%</a:t>
            </a:r>
          </a:p>
          <a:p>
            <a:endParaRPr lang="pt-BR" dirty="0" smtClean="0"/>
          </a:p>
          <a:p>
            <a:r>
              <a:rPr lang="pt-BR" dirty="0" smtClean="0"/>
              <a:t> Branca</a:t>
            </a:r>
            <a:r>
              <a:rPr lang="pt-BR" dirty="0"/>
              <a:t>: 72,4</a:t>
            </a:r>
            <a:r>
              <a:rPr lang="pt-BR" dirty="0" smtClean="0"/>
              <a:t>%</a:t>
            </a:r>
          </a:p>
          <a:p>
            <a:endParaRPr lang="pt-BR" dirty="0"/>
          </a:p>
          <a:p>
            <a:r>
              <a:rPr lang="pt-BR" dirty="0" smtClean="0"/>
              <a:t>44,2 anos </a:t>
            </a:r>
            <a:r>
              <a:rPr lang="pt-BR" dirty="0"/>
              <a:t>(DP: 11,6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r>
              <a:rPr lang="pt-BR" dirty="0"/>
              <a:t>Casado/União Estável: 64,6</a:t>
            </a:r>
            <a:r>
              <a:rPr lang="pt-BR" dirty="0" smtClean="0"/>
              <a:t>%</a:t>
            </a:r>
            <a:endParaRPr lang="pt-BR" dirty="0"/>
          </a:p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Ensino </a:t>
            </a:r>
            <a:r>
              <a:rPr lang="pt-BR" dirty="0"/>
              <a:t>Superior </a:t>
            </a:r>
            <a:r>
              <a:rPr lang="pt-BR" dirty="0" smtClean="0"/>
              <a:t>(completo </a:t>
            </a:r>
            <a:r>
              <a:rPr lang="pt-BR" dirty="0"/>
              <a:t>ou em andamento): 93,7</a:t>
            </a:r>
            <a:r>
              <a:rPr lang="pt-BR" dirty="0" smtClean="0"/>
              <a:t>%</a:t>
            </a:r>
          </a:p>
          <a:p>
            <a:endParaRPr lang="pt-BR" dirty="0" smtClean="0"/>
          </a:p>
          <a:p>
            <a:r>
              <a:rPr lang="pt-BR" dirty="0" smtClean="0"/>
              <a:t>Formado em: </a:t>
            </a:r>
          </a:p>
          <a:p>
            <a:pPr lvl="1"/>
            <a:r>
              <a:rPr lang="pt-BR" dirty="0"/>
              <a:t>Direito: 20,8% </a:t>
            </a:r>
          </a:p>
          <a:p>
            <a:pPr lvl="1"/>
            <a:r>
              <a:rPr lang="pt-BR" dirty="0"/>
              <a:t>Relações Internacionais: 13,9% </a:t>
            </a:r>
          </a:p>
          <a:p>
            <a:pPr lvl="1"/>
            <a:r>
              <a:rPr lang="pt-BR" dirty="0"/>
              <a:t>Letras: 12,5% </a:t>
            </a:r>
          </a:p>
          <a:p>
            <a:pPr lvl="1"/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955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Oficial de Chancelaria: 57,6</a:t>
            </a:r>
            <a:r>
              <a:rPr lang="pt-BR" dirty="0" smtClean="0"/>
              <a:t>%</a:t>
            </a:r>
          </a:p>
          <a:p>
            <a:endParaRPr lang="pt-BR" dirty="0"/>
          </a:p>
          <a:p>
            <a:r>
              <a:rPr lang="pt-BR" dirty="0"/>
              <a:t>Assistente de Chancelaria: 23,9%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Diplomata: 13,6%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Exterior: 62,4</a:t>
            </a:r>
            <a:r>
              <a:rPr lang="pt-BR" dirty="0" smtClean="0"/>
              <a:t>%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3,1 anos na lotação atual</a:t>
            </a:r>
          </a:p>
          <a:p>
            <a:r>
              <a:rPr lang="pt-BR" dirty="0"/>
              <a:t>20,2 anos de trabalho </a:t>
            </a:r>
          </a:p>
          <a:p>
            <a:endParaRPr lang="pt-BR" dirty="0"/>
          </a:p>
          <a:p>
            <a:r>
              <a:rPr lang="pt-BR" dirty="0"/>
              <a:t>16,5 anos de trabalho no MRE 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99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PROART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73152448"/>
              </p:ext>
            </p:extLst>
          </p:nvPr>
        </p:nvGraphicFramePr>
        <p:xfrm>
          <a:off x="612775" y="1600200"/>
          <a:ext cx="8153400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953"/>
                <a:gridCol w="2736304"/>
                <a:gridCol w="792088"/>
                <a:gridCol w="864096"/>
                <a:gridCol w="2249959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DIMENSÃO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FATOR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MÉDIA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DESVIO-PADRÃO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RISCO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pt-BR" b="1" dirty="0" smtClean="0"/>
                        <a:t>Organização</a:t>
                      </a:r>
                      <a:r>
                        <a:rPr lang="pt-BR" b="1" baseline="0" dirty="0" smtClean="0"/>
                        <a:t> do Trabalho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i="1" dirty="0" smtClean="0"/>
                        <a:t>Divisão de Tarefas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3,16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MÉDIO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i="1" dirty="0" smtClean="0"/>
                        <a:t>Divisão Social</a:t>
                      </a:r>
                      <a:r>
                        <a:rPr lang="pt-BR" i="1" baseline="0" dirty="0" smtClean="0"/>
                        <a:t> do Trabalho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2,84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0,71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MÉDIO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pt-BR" b="1" dirty="0" smtClean="0"/>
                        <a:t>Gestão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i="1" dirty="0" smtClean="0"/>
                        <a:t>Estilo Gerencialista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PREDOMINANTE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i="1" dirty="0" smtClean="0"/>
                        <a:t>Estilo Coletivo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2,81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0,71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BAIXA PRESENÇA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pt-BR" b="1" dirty="0" smtClean="0"/>
                        <a:t>Sofrimento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i="1" dirty="0" smtClean="0"/>
                        <a:t>Falta</a:t>
                      </a:r>
                      <a:r>
                        <a:rPr lang="pt-BR" i="1" baseline="0" dirty="0" smtClean="0"/>
                        <a:t> de Sentido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2,59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0,96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MÉDIO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i="1" dirty="0" smtClean="0"/>
                        <a:t>Esgotamento</a:t>
                      </a:r>
                      <a:r>
                        <a:rPr lang="pt-BR" i="1" baseline="0" dirty="0" smtClean="0"/>
                        <a:t> Mental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3,01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0,94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MÉDIO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i="1" dirty="0" smtClean="0"/>
                        <a:t>Falta de Reconhecimento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2,70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0,93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MÉDIO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pt-BR" b="1" dirty="0" smtClean="0"/>
                        <a:t>Danos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i="1" dirty="0" smtClean="0"/>
                        <a:t>Psicológicos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2,62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MÉDIO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i="1" dirty="0" smtClean="0"/>
                        <a:t>Sociais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0,88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BAIXO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i="1" dirty="0" smtClean="0"/>
                        <a:t>Físicos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2,41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0,99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MÉDIO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5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Perfil da Categoria em Risco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Oficiais de chancelaria; </a:t>
            </a:r>
            <a:r>
              <a:rPr lang="pt-BR" dirty="0" smtClean="0"/>
              <a:t>Maioria Mulheres</a:t>
            </a:r>
            <a:endParaRPr lang="pt-BR" dirty="0"/>
          </a:p>
          <a:p>
            <a:r>
              <a:rPr lang="pt-BR" dirty="0"/>
              <a:t>Idade entre 36 e 50 anos;</a:t>
            </a:r>
          </a:p>
          <a:p>
            <a:r>
              <a:rPr lang="pt-BR" dirty="0"/>
              <a:t>Nível superior como escolaridade mínima; </a:t>
            </a:r>
          </a:p>
          <a:p>
            <a:r>
              <a:rPr lang="pt-BR" dirty="0"/>
              <a:t>Faz horas extras; </a:t>
            </a:r>
          </a:p>
          <a:p>
            <a:r>
              <a:rPr lang="pt-BR" dirty="0"/>
              <a:t>Histórico de acidente de trabalho ou de trajeto; </a:t>
            </a:r>
          </a:p>
          <a:p>
            <a:r>
              <a:rPr lang="pt-BR" dirty="0"/>
              <a:t>Sofreu assédio moral;</a:t>
            </a:r>
          </a:p>
          <a:p>
            <a:r>
              <a:rPr lang="pt-BR" dirty="0"/>
              <a:t>Testemunhou assédio moral; </a:t>
            </a:r>
          </a:p>
          <a:p>
            <a:r>
              <a:rPr lang="pt-BR" dirty="0"/>
              <a:t>Participou da última greve. 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Homens; </a:t>
            </a:r>
          </a:p>
          <a:p>
            <a:r>
              <a:rPr lang="pt-BR" dirty="0"/>
              <a:t>Diplomatas;</a:t>
            </a:r>
          </a:p>
          <a:p>
            <a:r>
              <a:rPr lang="pt-BR" dirty="0"/>
              <a:t>Mais de 50 anos;</a:t>
            </a:r>
          </a:p>
          <a:p>
            <a:r>
              <a:rPr lang="pt-BR" dirty="0"/>
              <a:t>Mais de 21 anos de trabalho;</a:t>
            </a:r>
          </a:p>
          <a:p>
            <a:r>
              <a:rPr lang="pt-BR" dirty="0"/>
              <a:t>Nível médio; </a:t>
            </a:r>
          </a:p>
          <a:p>
            <a:r>
              <a:rPr lang="pt-BR" dirty="0"/>
              <a:t>Sem histórico de acidente de trabalho ou de trajeto; </a:t>
            </a:r>
          </a:p>
          <a:p>
            <a:r>
              <a:rPr lang="pt-BR" dirty="0"/>
              <a:t>Não sofreu assédio moral;</a:t>
            </a:r>
          </a:p>
          <a:p>
            <a:r>
              <a:rPr lang="pt-BR" dirty="0"/>
              <a:t>Não testemunhou assédio moral; </a:t>
            </a:r>
          </a:p>
          <a:p>
            <a:r>
              <a:rPr lang="pt-BR" dirty="0"/>
              <a:t>Não sindicalizados;</a:t>
            </a:r>
          </a:p>
          <a:p>
            <a:r>
              <a:rPr lang="pt-BR" dirty="0"/>
              <a:t>Não participou da última greve. </a:t>
            </a:r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pt-BR" dirty="0" smtClean="0"/>
              <a:t>MAIOR RISCO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MENOR RISCO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06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PROART: Divisão das Tarefas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Grupo de Maior Risco</a:t>
            </a:r>
          </a:p>
          <a:p>
            <a:endParaRPr lang="pt-BR" dirty="0"/>
          </a:p>
          <a:p>
            <a:pPr lvl="1"/>
            <a:r>
              <a:rPr lang="pt-BR" sz="2800" b="1" i="1" dirty="0"/>
              <a:t>Número de trabalhadores </a:t>
            </a:r>
            <a:r>
              <a:rPr lang="pt-BR" sz="2800" b="1" i="1" dirty="0" smtClean="0"/>
              <a:t>insuficiente</a:t>
            </a:r>
            <a:endParaRPr lang="pt-BR" sz="2800" b="1" i="1" dirty="0"/>
          </a:p>
          <a:p>
            <a:pPr lvl="1"/>
            <a:r>
              <a:rPr lang="pt-BR" sz="2800" b="1" i="1" dirty="0"/>
              <a:t>Ritmo de trabalho </a:t>
            </a:r>
            <a:r>
              <a:rPr lang="pt-BR" sz="2800" b="1" i="1" dirty="0" smtClean="0"/>
              <a:t>inadequado</a:t>
            </a:r>
            <a:endParaRPr lang="pt-BR" sz="2800" b="1" i="1" dirty="0"/>
          </a:p>
          <a:p>
            <a:pPr lvl="1"/>
            <a:r>
              <a:rPr lang="pt-BR" sz="2800" b="1" i="1" dirty="0"/>
              <a:t>Recursos </a:t>
            </a:r>
            <a:r>
              <a:rPr lang="pt-BR" sz="2800" b="1" i="1" dirty="0" smtClean="0"/>
              <a:t>insuficientes </a:t>
            </a:r>
            <a:endParaRPr lang="pt-BR" sz="2800" b="1" i="1" dirty="0"/>
          </a:p>
          <a:p>
            <a:endParaRPr lang="pt-BR" sz="2600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24"/>
          <a:stretch>
            <a:fillRect/>
          </a:stretch>
        </p:blipFill>
        <p:spPr bwMode="auto">
          <a:xfrm>
            <a:off x="4699760" y="1700808"/>
            <a:ext cx="406324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Conteúdo 6"/>
          <p:cNvSpPr>
            <a:spLocks noGrp="1"/>
          </p:cNvSpPr>
          <p:nvPr>
            <p:ph sz="quarter" idx="2"/>
          </p:nvPr>
        </p:nvSpPr>
        <p:spPr>
          <a:xfrm>
            <a:off x="4699760" y="1589567"/>
            <a:ext cx="4031341" cy="457200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sz="2100" i="1" dirty="0" smtClean="0"/>
          </a:p>
          <a:p>
            <a:pPr lvl="1"/>
            <a:endParaRPr lang="pt-BR" sz="21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629060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556</TotalTime>
  <Words>1375</Words>
  <Application>Microsoft Office PowerPoint</Application>
  <PresentationFormat>Apresentação na tela (4:3)</PresentationFormat>
  <Paragraphs>360</Paragraphs>
  <Slides>32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Calibri</vt:lpstr>
      <vt:lpstr>Times New Roman</vt:lpstr>
      <vt:lpstr>Tw Cen MT</vt:lpstr>
      <vt:lpstr>Wingdings</vt:lpstr>
      <vt:lpstr>Wingdings 2</vt:lpstr>
      <vt:lpstr>Mediano</vt:lpstr>
      <vt:lpstr>Documento</vt:lpstr>
      <vt:lpstr>Riscos Psicossociais Relacionados ao Trabalho no Itamaraty</vt:lpstr>
      <vt:lpstr>Objetivos</vt:lpstr>
      <vt:lpstr>Diagnóstico dos Riscos Psicossociais</vt:lpstr>
      <vt:lpstr>Método</vt:lpstr>
      <vt:lpstr>Método</vt:lpstr>
      <vt:lpstr>Método</vt:lpstr>
      <vt:lpstr>Resultados PROART</vt:lpstr>
      <vt:lpstr>Perfil da Categoria em Risco</vt:lpstr>
      <vt:lpstr>PROART: Divisão das Tarefas</vt:lpstr>
      <vt:lpstr>PROART: Divisão Social do Trabalho</vt:lpstr>
      <vt:lpstr>PROART: Estilo Gerencialista</vt:lpstr>
      <vt:lpstr>PROART: Estilo Coletivo</vt:lpstr>
      <vt:lpstr>PROART: Falta de Sentido do Trabalho</vt:lpstr>
      <vt:lpstr>PROART: Esgotamento Mental</vt:lpstr>
      <vt:lpstr>PROART: Falta de Reconhecimento</vt:lpstr>
      <vt:lpstr>PROART: Danos Psicológicos</vt:lpstr>
      <vt:lpstr>PROART: Danos Sociais</vt:lpstr>
      <vt:lpstr>PROART: Danos Físicos</vt:lpstr>
      <vt:lpstr>PROART: Relações entre OT, G, S e D</vt:lpstr>
      <vt:lpstr>Resultados QAN-r </vt:lpstr>
      <vt:lpstr>Resultados QAN-r </vt:lpstr>
      <vt:lpstr>Resultados QAN-r </vt:lpstr>
      <vt:lpstr>Resultados QAN-r </vt:lpstr>
      <vt:lpstr>Resultados QAN-r </vt:lpstr>
      <vt:lpstr>Resultados QAN-r </vt:lpstr>
      <vt:lpstr>Resultados QAN-r </vt:lpstr>
      <vt:lpstr>Resultados QAN-r </vt:lpstr>
      <vt:lpstr>QAN-r: Relações entre Riscos Psicossociais e Assédio Moral </vt:lpstr>
      <vt:lpstr>Análise Clínica </vt:lpstr>
      <vt:lpstr>Análise Clínica</vt:lpstr>
      <vt:lpstr>Recomendações Preliminares</vt:lpstr>
      <vt:lpstr>Riscos Psicossociais Relacionados ao Trabalho no Itamaraty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Duarte</dc:creator>
  <cp:lastModifiedBy>Ana Mendes</cp:lastModifiedBy>
  <cp:revision>38</cp:revision>
  <cp:lastPrinted>2017-03-03T17:08:24Z</cp:lastPrinted>
  <dcterms:created xsi:type="dcterms:W3CDTF">2017-03-01T21:35:25Z</dcterms:created>
  <dcterms:modified xsi:type="dcterms:W3CDTF">2017-03-09T02:03:08Z</dcterms:modified>
</cp:coreProperties>
</file>